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65" r:id="rId7"/>
    <p:sldId id="264" r:id="rId8"/>
    <p:sldId id="259" r:id="rId9"/>
    <p:sldId id="262" r:id="rId10"/>
    <p:sldId id="260" r:id="rId11"/>
    <p:sldId id="261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niebo.pl/pl/article/Jak-powinna-wygladac-prawidlowo-zbilansowana-dieta-praktyczne-wskazowki-dla-Ciebie-pl" TargetMode="External"/><Relationship Id="rId7" Type="http://schemas.openxmlformats.org/officeDocument/2006/relationships/hyperlink" Target="https://bmi-online.pl/" TargetMode="External"/><Relationship Id="rId2" Type="http://schemas.openxmlformats.org/officeDocument/2006/relationships/hyperlink" Target="https://iwoniczanka.pl/mineraly-niezbedne-dla-zdrowia-sprawdz-ktore-nich-zawiera-woda-zrodlana-iwoniczan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cover.pl/o-zdrowiu/jak-czytac-i-rozumiec-etykiety-instrukcja-dla-konsumenta,6958,n,192" TargetMode="External"/><Relationship Id="rId5" Type="http://schemas.openxmlformats.org/officeDocument/2006/relationships/hyperlink" Target="https://dietetycy.org.pl/piramida-zywienia-dzieci-i-mlodziezy/" TargetMode="External"/><Relationship Id="rId4" Type="http://schemas.openxmlformats.org/officeDocument/2006/relationships/hyperlink" Target="https://www.medicover.pl/o-zdrowiu/otylosc-i-nadwaga-rozpoznanie-diagnoza,6599,n,19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130" y="4207208"/>
            <a:ext cx="7766936" cy="1646302"/>
          </a:xfrm>
        </p:spPr>
        <p:txBody>
          <a:bodyPr/>
          <a:lstStyle/>
          <a:p>
            <a:pPr algn="ctr"/>
            <a:r>
              <a:rPr lang="pl-PL" dirty="0" smtClean="0">
                <a:latin typeface="Goudy Stout" panose="0202090407030B020401" pitchFamily="18" charset="0"/>
              </a:rPr>
              <a:t>Trzymaj formę</a:t>
            </a:r>
            <a:endParaRPr lang="pl-PL" dirty="0">
              <a:latin typeface="Goudy Stout" panose="0202090407030B020401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5845">
            <a:off x="2764850" y="638719"/>
            <a:ext cx="5277496" cy="26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latin typeface="Goudy Stout" panose="0202090407030B020401" pitchFamily="18" charset="0"/>
              </a:rPr>
              <a:t>Wskaźnik BMI</a:t>
            </a:r>
            <a:endParaRPr lang="pl-PL" sz="4000" dirty="0">
              <a:latin typeface="Goudy Stout" panose="0202090407030B020401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6951375" cy="3880773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Wskaźnik BMI</a:t>
            </a:r>
            <a:r>
              <a:rPr lang="pl-PL" dirty="0" smtClean="0"/>
              <a:t> </a:t>
            </a:r>
            <a:r>
              <a:rPr lang="pl-PL" dirty="0"/>
              <a:t>obliczamy dzieląc masę ciała (w kilogramach) przez wzrost do kwadratu (w metrach). Wskaźnik ten wykorzystywany jest przede wszystkim do oceny ryzyka pojawienia się groźnych chorób: miażdżycy, choroby niedokrwiennej serca, udaru mózgu, czy nawet nowotworów</a:t>
            </a:r>
            <a:r>
              <a:rPr lang="pl-PL" dirty="0" smtClean="0"/>
              <a:t>. Zarówno niedowaga jak i otyłość skrajna mogą być bardzo niebezpieczne.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10" y="4100975"/>
            <a:ext cx="4597918" cy="24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8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Goudy Stout" panose="0202090407030B020401" pitchFamily="18" charset="0"/>
              </a:rPr>
              <a:t>Otyłość</a:t>
            </a:r>
            <a:endParaRPr lang="pl-PL" dirty="0">
              <a:latin typeface="Goudy Stout" panose="0202090407030B020401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Otyłość cechuje nieprawidłowa i nadmierna kumulacja tkanki tłuszczowej. Jest w dużej mierze skutkiem zbyt wysokiego spożycia energii (pozytywnego bilansu kalorycznego) i siedzącego trybu życia utrzymujących się przez pewien okres czasu. Może być wtórna do innych chorób (np.  zespołu Cushinga) lub stanowić skutek uboczny przyjmowanych </a:t>
            </a:r>
            <a:r>
              <a:rPr lang="pl-PL" dirty="0" smtClean="0"/>
              <a:t>leków. </a:t>
            </a:r>
            <a:r>
              <a:rPr lang="pl-PL" dirty="0"/>
              <a:t>Otyłość jest wypadkową wielu czynników – genetycznych, behawioralnych, środowiskowych i </a:t>
            </a:r>
            <a:r>
              <a:rPr lang="pl-PL" dirty="0" smtClean="0"/>
              <a:t>społecznych.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7407">
            <a:off x="4314416" y="4165688"/>
            <a:ext cx="4254818" cy="22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7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0312">
            <a:off x="1378321" y="3334139"/>
            <a:ext cx="1774331" cy="242803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5944" y="1001486"/>
            <a:ext cx="9744890" cy="2198915"/>
          </a:xfrm>
        </p:spPr>
        <p:txBody>
          <a:bodyPr>
            <a:noAutofit/>
          </a:bodyPr>
          <a:lstStyle/>
          <a:p>
            <a:pPr algn="ctr"/>
            <a:r>
              <a:rPr lang="pl-PL" dirty="0" smtClean="0">
                <a:latin typeface="Goudy Stout" panose="0202090407030B020401" pitchFamily="18" charset="0"/>
              </a:rPr>
              <a:t>Przygotowywała:</a:t>
            </a:r>
            <a:br>
              <a:rPr lang="pl-PL" dirty="0" smtClean="0">
                <a:latin typeface="Goudy Stout" panose="0202090407030B020401" pitchFamily="18" charset="0"/>
              </a:rPr>
            </a:br>
            <a:r>
              <a:rPr lang="pl-PL" dirty="0" smtClean="0">
                <a:latin typeface="Goudy Stout" panose="0202090407030B020401" pitchFamily="18" charset="0"/>
              </a:rPr>
              <a:t>Małgorzata </a:t>
            </a:r>
            <a:br>
              <a:rPr lang="pl-PL" dirty="0" smtClean="0">
                <a:latin typeface="Goudy Stout" panose="0202090407030B020401" pitchFamily="18" charset="0"/>
              </a:rPr>
            </a:br>
            <a:r>
              <a:rPr lang="pl-PL" dirty="0" err="1" smtClean="0">
                <a:latin typeface="Goudy Stout" panose="0202090407030B020401" pitchFamily="18" charset="0"/>
              </a:rPr>
              <a:t>Szmydka</a:t>
            </a:r>
            <a:r>
              <a:rPr lang="pl-PL" dirty="0" smtClean="0">
                <a:latin typeface="Goudy Stout" panose="0202090407030B020401" pitchFamily="18" charset="0"/>
              </a:rPr>
              <a:t> kl. 7b</a:t>
            </a:r>
            <a:endParaRPr lang="pl-PL" dirty="0">
              <a:latin typeface="Goudy Stout" panose="0202090407030B020401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2172">
            <a:off x="5311083" y="3316340"/>
            <a:ext cx="2840838" cy="246363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 rot="602257">
            <a:off x="1736441" y="3772486"/>
            <a:ext cx="105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Trzymaj Formę!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675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6289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Goudy Stout" panose="0202090407030B020401" pitchFamily="18" charset="0"/>
              </a:rPr>
              <a:t>Portale z których czerpałam informacje </a:t>
            </a:r>
            <a:endParaRPr lang="pl-PL" dirty="0">
              <a:latin typeface="Goudy Stout" panose="0202090407030B020401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https://iwoniczanka.pl/mineraly-niezbedne-dla-zdrowia-sprawdz-ktore-nich-zawiera-woda-zrodlana-iwoniczanka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bioniebo.pl/pl/article/Jak-powinna-wygladac-prawidlowo-zbilansowana-dieta-praktyczne-wskazowki-dla-Ciebie-pl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www.medicover.pl/o-zdrowiu/otylosc-i-nadwaga-rozpoznanie-diagnoza,6599,n,192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5"/>
              </a:rPr>
              <a:t>https://dietetycy.org.pl/piramida-zywienia-dzieci-i-mlodziezy</a:t>
            </a:r>
            <a:r>
              <a:rPr lang="pl-PL" dirty="0" smtClean="0">
                <a:hlinkClick r:id="rId5"/>
              </a:rPr>
              <a:t>/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6"/>
              </a:rPr>
              <a:t>https://</a:t>
            </a:r>
            <a:r>
              <a:rPr lang="pl-PL" dirty="0" smtClean="0">
                <a:hlinkClick r:id="rId6"/>
              </a:rPr>
              <a:t>www.medicover.pl/o-zdrowiu/jak-czytac-i-rozumiec-etykiety-instrukcja-dla-konsumenta,6958,n,192#czytaj-etykiety-informacja-o-dodatkowych-korzysciach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7"/>
              </a:rPr>
              <a:t>https://bmi-online.pl</a:t>
            </a:r>
            <a:r>
              <a:rPr lang="pl-PL" dirty="0" smtClean="0">
                <a:hlinkClick r:id="rId7"/>
              </a:rPr>
              <a:t>/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807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Goudy Stout" panose="0202090407030B020401" pitchFamily="18" charset="0"/>
              </a:rPr>
              <a:t>Spis treści </a:t>
            </a:r>
            <a:endParaRPr lang="pl-PL" sz="6000" dirty="0">
              <a:latin typeface="Goudy Stout" panose="0202090407030B020401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Czego nie Powinno zabraknąć w zbilansowanej diecie</a:t>
            </a:r>
            <a:r>
              <a:rPr lang="pl-PL" dirty="0" smtClean="0"/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Prawidłowe żywienie </a:t>
            </a: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Etykieta produktów spożywczych </a:t>
            </a: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Piramida zdrowego żywienia </a:t>
            </a: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Piramida zdrowego żywienia- kilka pytań </a:t>
            </a: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Aktywność fizyczna- zmień </a:t>
            </a:r>
            <a:r>
              <a:rPr lang="pl-PL" dirty="0" smtClean="0"/>
              <a:t>nawyki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Wpływ aktywności fizycznej na zdrowie </a:t>
            </a: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Wskaźnik </a:t>
            </a:r>
            <a:r>
              <a:rPr lang="pl-PL" dirty="0" smtClean="0"/>
              <a:t>BMI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Otyłość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7764">
            <a:off x="8591719" y="2066692"/>
            <a:ext cx="2857500" cy="1600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3012">
            <a:off x="5893673" y="3907788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9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latin typeface="Goudy Stout" panose="0202090407030B020401" pitchFamily="18" charset="0"/>
              </a:rPr>
              <a:t>Czego nie Powinno zabraknąć w zbilansowanej diecie? </a:t>
            </a:r>
            <a:endParaRPr lang="pl-PL" sz="2800" dirty="0">
              <a:latin typeface="Goudy Stout" panose="0202090407030B020401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87338" y="2395918"/>
            <a:ext cx="7067006" cy="369769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Węglowodanów złożonych, </a:t>
            </a:r>
            <a:r>
              <a:rPr lang="pl-PL" dirty="0" smtClean="0"/>
              <a:t>gdyż </a:t>
            </a:r>
            <a:r>
              <a:rPr lang="pl-PL" dirty="0"/>
              <a:t>są głównym źródłem energii dla organizmu</a:t>
            </a:r>
            <a:r>
              <a:rPr lang="pl-PL" dirty="0" smtClean="0"/>
              <a:t>. Znajdziemy je np. w kaszy, daktylach czy w miodzie.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Tłuszczy, </a:t>
            </a:r>
            <a:r>
              <a:rPr lang="pl-PL" dirty="0"/>
              <a:t>ponieważ zdrowa osoba potrzebuje około 62 – 75 gram tłuszczu </a:t>
            </a:r>
            <a:r>
              <a:rPr lang="pl-PL" dirty="0" smtClean="0"/>
              <a:t>dziennie. Niedobór </a:t>
            </a:r>
            <a:r>
              <a:rPr lang="pl-PL" dirty="0"/>
              <a:t>tłuszczów może negatywnie wpłynąć na stan zdrowia</a:t>
            </a:r>
            <a:r>
              <a:rPr lang="pl-PL" dirty="0" smtClean="0"/>
              <a:t>. Znajdziemy je np. w maśle, awokado albo w słoneczniku.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Białek</a:t>
            </a:r>
            <a:r>
              <a:rPr lang="pl-PL" dirty="0" smtClean="0"/>
              <a:t>, bo to </a:t>
            </a:r>
            <a:r>
              <a:rPr lang="pl-PL" dirty="0"/>
              <a:t>jeden z najważniejszych budulców tkanek (zwłaszcza mięśniowych) i </a:t>
            </a:r>
            <a:r>
              <a:rPr lang="pl-PL" dirty="0" smtClean="0"/>
              <a:t>narządów, mają również </a:t>
            </a:r>
            <a:r>
              <a:rPr lang="pl-PL" dirty="0"/>
              <a:t>wpływ na układ </a:t>
            </a:r>
            <a:r>
              <a:rPr lang="pl-PL" dirty="0" smtClean="0"/>
              <a:t>odpornościowy. Znajdziemy je np. w rybach, jajkach i w nabiale.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Składników mineralnych, niedobór tych składników negatywnie wpływa </a:t>
            </a:r>
            <a:r>
              <a:rPr lang="pl-PL" dirty="0"/>
              <a:t>na </a:t>
            </a:r>
            <a:r>
              <a:rPr lang="pl-PL" dirty="0" smtClean="0"/>
              <a:t>zdrowie i </a:t>
            </a:r>
            <a:r>
              <a:rPr lang="pl-PL" dirty="0"/>
              <a:t>na </a:t>
            </a:r>
            <a:r>
              <a:rPr lang="pl-PL" dirty="0" smtClean="0"/>
              <a:t>wygląd cery, włosów czy paznokci. Znajdziemy je m. in. w sałacie, gruszkach no i w jabłkach.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7774">
            <a:off x="325741" y="2434040"/>
            <a:ext cx="2717887" cy="26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Goudy Stout" panose="0202090407030B020401" pitchFamily="18" charset="0"/>
              </a:rPr>
              <a:t>Prawidłowe żywienie </a:t>
            </a:r>
            <a:endParaRPr lang="pl-PL" dirty="0">
              <a:latin typeface="Goudy Stout" panose="0202090407030B020401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Zdrowy człowiek powinien spożywać regularnie 4–5 posiłków dziennie, przerwy między nimi powinny wynosić 3–4 godziny. Zwyczaj ten przyczynia się do ograniczenia ilości przyjmowanych przekąsek, a także ułatwia utrzymanie prawidłowego poziomu cukru we krwi. Śniadanie należy zjeść w ciągu 1–2 godz.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8679">
            <a:off x="5100526" y="3880255"/>
            <a:ext cx="3613105" cy="24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3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11157" r="8488"/>
          <a:stretch/>
        </p:blipFill>
        <p:spPr>
          <a:xfrm>
            <a:off x="3101146" y="3150447"/>
            <a:ext cx="6325641" cy="25972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0119" y="127998"/>
            <a:ext cx="8596668" cy="142820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Goudy Stout" panose="0202090407030B020401" pitchFamily="18" charset="0"/>
              </a:rPr>
              <a:t>Etykieta produktów spożywczych  </a:t>
            </a:r>
            <a:endParaRPr lang="pl-PL" dirty="0">
              <a:latin typeface="Goudy Stout" panose="0202090407030B020401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5577" y="1716738"/>
            <a:ext cx="10084526" cy="428461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Wszystkie produkty powinny być oznaczone. Jest to źródło informacji o danym  produkcie, które pozwala nam dokonać świadomego wyboru.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       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Nazwa produktu</a:t>
            </a:r>
          </a:p>
          <a:p>
            <a:pPr marL="0" indent="0">
              <a:buNone/>
            </a:pPr>
            <a:r>
              <a:rPr lang="pl-PL" dirty="0" smtClean="0"/>
              <a:t>                           Skład </a:t>
            </a:r>
          </a:p>
          <a:p>
            <a:pPr marL="0" indent="0">
              <a:buNone/>
            </a:pPr>
            <a:r>
              <a:rPr lang="pl-PL" dirty="0" smtClean="0"/>
              <a:t>Warunki przechowywania                                                                                            Wartość</a:t>
            </a:r>
          </a:p>
          <a:p>
            <a:pPr marL="0" indent="0">
              <a:buNone/>
            </a:pPr>
            <a:r>
              <a:rPr lang="pl-PL" dirty="0" smtClean="0"/>
              <a:t>        Partia produkcyjna                                                                                            odżywcza                                  </a:t>
            </a:r>
          </a:p>
          <a:p>
            <a:pPr marL="0" indent="0">
              <a:buNone/>
            </a:pPr>
            <a:r>
              <a:rPr lang="pl-PL" dirty="0" smtClean="0"/>
              <a:t>       Termin przydatności                                                                                            Producent </a:t>
            </a:r>
          </a:p>
          <a:p>
            <a:pPr marL="0" indent="0">
              <a:buNone/>
            </a:pPr>
            <a:r>
              <a:rPr lang="pl-PL" dirty="0" smtClean="0"/>
              <a:t>                     Masa netto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124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Goudy Stout" panose="0202090407030B020401" pitchFamily="18" charset="0"/>
              </a:rPr>
              <a:t>Piramida zdrowego żywienia </a:t>
            </a:r>
            <a:endParaRPr lang="pl-PL" dirty="0">
              <a:latin typeface="Goudy Stout" panose="0202090407030B020401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751307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Piramida </a:t>
            </a:r>
            <a:r>
              <a:rPr lang="pl-PL" dirty="0"/>
              <a:t>Zdrowego Żywienia i Aktywności fizycznej to graficzna forma przedstawienia zasad zdrowego żywienia oraz idei prawidłowego komponowania całodziennej </a:t>
            </a:r>
            <a:r>
              <a:rPr lang="pl-PL" dirty="0" smtClean="0"/>
              <a:t>diety. Jak </a:t>
            </a:r>
            <a:r>
              <a:rPr lang="pl-PL" dirty="0"/>
              <a:t>warto zauważyć, pełna nazwa obejmuje nie tylko odpowiednie odżywianie, ale również aktywność fizyczną</a:t>
            </a:r>
            <a:r>
              <a:rPr lang="pl-PL" dirty="0" smtClean="0"/>
              <a:t>. Jeżeli coś jest na górze piramidy oznacza to, że </a:t>
            </a:r>
            <a:r>
              <a:rPr lang="pl-PL" dirty="0"/>
              <a:t>należy to spożywać </a:t>
            </a:r>
            <a:r>
              <a:rPr lang="pl-PL" dirty="0" smtClean="0"/>
              <a:t>najmniej/najrzadziej, ale jeżeli zaś jest na dole znaczy że należy uprawiać to najczęściej. Na szczycie piramidy co łatwo zaważyć są tłuszcze a na samym dole aktywności fizyczne. Według piramidy należy spożywać więcej warzyw niż owoców.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3357">
            <a:off x="8305170" y="2862725"/>
            <a:ext cx="34956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4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Goudy Stout" panose="0202090407030B020401" pitchFamily="18" charset="0"/>
              </a:rPr>
              <a:t>Piramida zdrowego żywienia- kilka pytań  </a:t>
            </a:r>
            <a:endParaRPr lang="pl-PL" dirty="0">
              <a:latin typeface="Goudy Stout" panose="0202090407030B020401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8"/>
            <a:ext cx="7029752" cy="44230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i="1" dirty="0" smtClean="0">
                <a:solidFill>
                  <a:schemeClr val="tx1"/>
                </a:solidFill>
              </a:rPr>
              <a:t>1. Co </a:t>
            </a:r>
            <a:r>
              <a:rPr lang="pl-PL" b="1" i="1" dirty="0">
                <a:solidFill>
                  <a:schemeClr val="tx1"/>
                </a:solidFill>
              </a:rPr>
              <a:t>oznacza, że coś jest na górze Piramidy</a:t>
            </a:r>
            <a:r>
              <a:rPr lang="pl-PL" b="1" i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pl-PL" dirty="0" smtClean="0"/>
              <a:t>Odp. Należy </a:t>
            </a:r>
            <a:r>
              <a:rPr lang="pl-PL" dirty="0"/>
              <a:t>to spożywać najmniej/najrzadziej</a:t>
            </a:r>
            <a:endParaRPr lang="pl-PL" dirty="0" smtClean="0"/>
          </a:p>
          <a:p>
            <a:pPr marL="0" indent="0">
              <a:buNone/>
            </a:pPr>
            <a:r>
              <a:rPr lang="pl-PL" b="1" i="1" dirty="0" smtClean="0"/>
              <a:t>2. Jakie </a:t>
            </a:r>
            <a:r>
              <a:rPr lang="pl-PL" b="1" i="1" dirty="0"/>
              <a:t>produkty zbożowe są zalecane</a:t>
            </a:r>
            <a:r>
              <a:rPr lang="pl-PL" b="1" i="1" dirty="0" smtClean="0"/>
              <a:t>?</a:t>
            </a:r>
          </a:p>
          <a:p>
            <a:pPr marL="0" indent="0">
              <a:buNone/>
            </a:pPr>
            <a:r>
              <a:rPr lang="pl-PL" dirty="0"/>
              <a:t>Odp</a:t>
            </a:r>
            <a:r>
              <a:rPr lang="pl-PL" dirty="0" smtClean="0"/>
              <a:t>. Pełnoziarniste</a:t>
            </a:r>
          </a:p>
          <a:p>
            <a:pPr marL="0" indent="0">
              <a:buNone/>
            </a:pPr>
            <a:r>
              <a:rPr lang="pl-PL" b="1" i="1" dirty="0" smtClean="0"/>
              <a:t>3. Co </a:t>
            </a:r>
            <a:r>
              <a:rPr lang="pl-PL" b="1" i="1" dirty="0"/>
              <a:t>znajduje się na szczycie piramidy</a:t>
            </a:r>
            <a:r>
              <a:rPr lang="pl-PL" b="1" i="1" dirty="0" smtClean="0"/>
              <a:t>?</a:t>
            </a:r>
          </a:p>
          <a:p>
            <a:pPr marL="0" indent="0">
              <a:buNone/>
            </a:pPr>
            <a:r>
              <a:rPr lang="pl-PL" dirty="0"/>
              <a:t>Odp</a:t>
            </a:r>
            <a:r>
              <a:rPr lang="pl-PL" dirty="0" smtClean="0"/>
              <a:t>. Tłuszcze</a:t>
            </a:r>
          </a:p>
          <a:p>
            <a:pPr marL="0" indent="0">
              <a:buNone/>
            </a:pPr>
            <a:r>
              <a:rPr lang="pl-PL" b="1" i="1" dirty="0" smtClean="0"/>
              <a:t>4. Co </a:t>
            </a:r>
            <a:r>
              <a:rPr lang="pl-PL" b="1" i="1" dirty="0"/>
              <a:t>stanowi podstawę Piramidy</a:t>
            </a:r>
            <a:r>
              <a:rPr lang="pl-PL" b="1" i="1" dirty="0" smtClean="0"/>
              <a:t>?</a:t>
            </a:r>
          </a:p>
          <a:p>
            <a:pPr marL="0" indent="0">
              <a:buNone/>
            </a:pPr>
            <a:r>
              <a:rPr lang="pl-PL" dirty="0"/>
              <a:t>Odp</a:t>
            </a:r>
            <a:r>
              <a:rPr lang="pl-PL" dirty="0" smtClean="0"/>
              <a:t>. Aktywność fizyczna</a:t>
            </a:r>
          </a:p>
          <a:p>
            <a:pPr marL="0" indent="0">
              <a:buNone/>
            </a:pPr>
            <a:r>
              <a:rPr lang="pl-PL" b="1" i="1" dirty="0" smtClean="0"/>
              <a:t>5. W którym roku opublikowano ostatnią wersję Piramidy IŻŻ?</a:t>
            </a:r>
          </a:p>
          <a:p>
            <a:pPr marL="0" indent="0">
              <a:buNone/>
            </a:pPr>
            <a:r>
              <a:rPr lang="pl-PL" dirty="0" smtClean="0"/>
              <a:t>Odp. 2016</a:t>
            </a:r>
          </a:p>
          <a:p>
            <a:pPr marL="0" indent="0">
              <a:buNone/>
            </a:pPr>
            <a:r>
              <a:rPr lang="pl-PL" b="1" i="1" dirty="0" smtClean="0"/>
              <a:t>6. Czy </a:t>
            </a:r>
            <a:r>
              <a:rPr lang="pl-PL" b="1" i="1" dirty="0"/>
              <a:t>według Piramidy należy spożywać więcej warzyw czy owoców</a:t>
            </a:r>
            <a:r>
              <a:rPr lang="pl-PL" b="1" i="1" dirty="0" smtClean="0"/>
              <a:t>?</a:t>
            </a:r>
          </a:p>
          <a:p>
            <a:pPr marL="0" indent="0">
              <a:buNone/>
            </a:pPr>
            <a:r>
              <a:rPr lang="pl-PL" dirty="0"/>
              <a:t>Odp</a:t>
            </a:r>
            <a:r>
              <a:rPr lang="pl-PL" dirty="0" smtClean="0"/>
              <a:t>. Więcej </a:t>
            </a:r>
            <a:r>
              <a:rPr lang="pl-PL" dirty="0"/>
              <a:t>warzyw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9277">
            <a:off x="7358605" y="2599509"/>
            <a:ext cx="4251887" cy="30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1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6340" y="531222"/>
            <a:ext cx="8479729" cy="1629367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Goudy Stout" panose="0202090407030B020401" pitchFamily="18" charset="0"/>
              </a:rPr>
              <a:t>Aktywność fizyczna- zmień nawyki!</a:t>
            </a:r>
            <a:endParaRPr lang="pl-PL" sz="3200" dirty="0">
              <a:latin typeface="Goudy Stout" panose="0202090407030B020401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7539203" cy="401814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pl-PL" dirty="0" smtClean="0"/>
              <a:t>Po pierwsze musisz jak najmniej spędzać czasu przed komputerem, telewizorem itp. </a:t>
            </a:r>
          </a:p>
          <a:p>
            <a:pPr>
              <a:buFont typeface="+mj-lt"/>
              <a:buAutoNum type="arabicPeriod"/>
            </a:pPr>
            <a:r>
              <a:rPr lang="pl-PL" b="1" dirty="0" smtClean="0"/>
              <a:t>Ćwiczenia siłowe</a:t>
            </a:r>
            <a:r>
              <a:rPr lang="pl-PL" dirty="0" smtClean="0"/>
              <a:t> (wzmacniające), powinieneś wykonywać je przynamniej 2/3 razy w tygodniu, wzmacniają one mięśnie.</a:t>
            </a:r>
          </a:p>
          <a:p>
            <a:pPr>
              <a:buFont typeface="+mj-lt"/>
              <a:buAutoNum type="arabicPeriod"/>
            </a:pPr>
            <a:r>
              <a:rPr lang="pl-PL" b="1" dirty="0" smtClean="0"/>
              <a:t>Ćwiczenia aerobowe </a:t>
            </a:r>
            <a:r>
              <a:rPr lang="pl-PL" dirty="0" smtClean="0"/>
              <a:t>(wytrzymałościowe) czyli np. zamiast do szkoły jeździć samochodem możesz przerzucić się na rower bądź pójść na pieszo, zwiększy to wydolność fizyczną i usprawni działanie układu krążeniowo-oddechowego.</a:t>
            </a:r>
          </a:p>
          <a:p>
            <a:pPr>
              <a:buFont typeface="+mj-lt"/>
              <a:buAutoNum type="arabicPeriod"/>
            </a:pPr>
            <a:r>
              <a:rPr lang="pl-PL" b="1" dirty="0" smtClean="0"/>
              <a:t>Codziennie jak najczęściej bądź aktywny </a:t>
            </a:r>
            <a:r>
              <a:rPr lang="pl-PL" dirty="0" smtClean="0"/>
              <a:t>możesz np. wyręczyć rodziców w koszeniu trawy i wybierać schody zamiast windy. 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8940">
            <a:off x="8288704" y="2735434"/>
            <a:ext cx="3569429" cy="159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3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5433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Goudy Stout" panose="0202090407030B020401" pitchFamily="18" charset="0"/>
              </a:rPr>
              <a:t>Wpływ aktywności fizycznej na zdrowie </a:t>
            </a:r>
            <a:endParaRPr lang="pl-PL" dirty="0">
              <a:latin typeface="Goudy Stout" panose="0202090407030B020401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434909"/>
            <a:ext cx="547527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Odpowiednio dobrana aktywność ruchowa sprzyja rozwojowi organizmu, pomnażaniu i zachowaniu zdrowia. Ruch rozwija mięśnie, wpływa na prawidłowy wzrost i kształt kości, rozwija układ krążeniowo-oddechowy, podnosi sprawność i wydolność fizyczną. Aktywność fizyczna jest nieodłącznym atrybutem życia </a:t>
            </a:r>
            <a:r>
              <a:rPr lang="pl-PL" sz="2000" dirty="0" smtClean="0"/>
              <a:t>człowieka.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4233">
            <a:off x="6563063" y="3065826"/>
            <a:ext cx="4213796" cy="23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3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</TotalTime>
  <Words>736</Words>
  <Application>Microsoft Office PowerPoint</Application>
  <PresentationFormat>Niestandardowy</PresentationFormat>
  <Paragraphs>63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Faseta</vt:lpstr>
      <vt:lpstr>Trzymaj formę</vt:lpstr>
      <vt:lpstr>Spis treści </vt:lpstr>
      <vt:lpstr>Czego nie Powinno zabraknąć w zbilansowanej diecie? </vt:lpstr>
      <vt:lpstr>Prawidłowe żywienie </vt:lpstr>
      <vt:lpstr>Etykieta produktów spożywczych  </vt:lpstr>
      <vt:lpstr>Piramida zdrowego żywienia </vt:lpstr>
      <vt:lpstr>Piramida zdrowego żywienia- kilka pytań  </vt:lpstr>
      <vt:lpstr>Aktywność fizyczna- zmień nawyki!</vt:lpstr>
      <vt:lpstr>Wpływ aktywności fizycznej na zdrowie </vt:lpstr>
      <vt:lpstr>Wskaźnik BMI</vt:lpstr>
      <vt:lpstr>Otyłość</vt:lpstr>
      <vt:lpstr>Przygotowywała: Małgorzata  Szmydka kl. 7b</vt:lpstr>
      <vt:lpstr>Portale z których czerpałam informacje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Trzymaj formę</dc:title>
  <dc:creator>Maurice</dc:creator>
  <cp:lastModifiedBy>Komputer</cp:lastModifiedBy>
  <cp:revision>23</cp:revision>
  <dcterms:created xsi:type="dcterms:W3CDTF">2021-02-21T09:30:39Z</dcterms:created>
  <dcterms:modified xsi:type="dcterms:W3CDTF">2021-04-13T15:44:40Z</dcterms:modified>
</cp:coreProperties>
</file>